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60" r:id="rId5"/>
    <p:sldId id="273" r:id="rId6"/>
    <p:sldId id="259" r:id="rId7"/>
    <p:sldId id="265" r:id="rId8"/>
    <p:sldId id="262" r:id="rId9"/>
    <p:sldId id="270" r:id="rId10"/>
    <p:sldId id="263" r:id="rId11"/>
    <p:sldId id="271" r:id="rId12"/>
    <p:sldId id="272" r:id="rId13"/>
    <p:sldId id="266" r:id="rId14"/>
    <p:sldId id="274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D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745" autoAdjust="0"/>
    <p:restoredTop sz="94674"/>
  </p:normalViewPr>
  <p:slideViewPr>
    <p:cSldViewPr>
      <p:cViewPr>
        <p:scale>
          <a:sx n="93" d="100"/>
          <a:sy n="93" d="100"/>
        </p:scale>
        <p:origin x="-344" y="40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8/8/25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8/8/25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8/8/25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8/8/25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8/8/25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8/8/25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8/8/25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8/8/25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8/8/25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8/8/25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7368" y="476672"/>
            <a:ext cx="4098175" cy="317738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Candara" panose="020E0502030303020204" pitchFamily="34" charset="0"/>
                <a:cs typeface="Angsana New" panose="02020603050405020304" pitchFamily="18" charset="-34"/>
              </a:rPr>
              <a:t>Cardiac Disease Risk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368" y="4293096"/>
            <a:ext cx="4608511" cy="208823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Guided by : Milind Kapse Sir</a:t>
            </a:r>
          </a:p>
          <a:p>
            <a:r>
              <a:rPr lang="en-US" dirty="0">
                <a:solidFill>
                  <a:schemeClr val="tx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Presented By: </a:t>
            </a:r>
          </a:p>
          <a:p>
            <a:pPr marL="144000" indent="-28800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Kaushik Dash – 250243025016</a:t>
            </a:r>
          </a:p>
          <a:p>
            <a:pPr marL="144000" indent="-28800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Sarim Ur Rehman – 250243025034</a:t>
            </a:r>
          </a:p>
          <a:p>
            <a:pPr marL="144000" indent="-288000">
              <a:lnSpc>
                <a:spcPct val="120000"/>
              </a:lnSpc>
              <a:spcBef>
                <a:spcPts val="0"/>
              </a:spcBef>
              <a:buFont typeface="Arial" pitchFamily="34" charset="0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Utkarsh Jain – 250243025049</a:t>
            </a:r>
          </a:p>
          <a:p>
            <a:pPr marL="144000" indent="-288000">
              <a:lnSpc>
                <a:spcPct val="120000"/>
              </a:lnSpc>
              <a:spcBef>
                <a:spcPts val="0"/>
              </a:spcBef>
              <a:buFont typeface="Arial" pitchFamily="34" charset="0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Vibhav Singh – 250243025052</a:t>
            </a:r>
          </a:p>
          <a:p>
            <a:pPr marL="457200" indent="-457200">
              <a:buAutoNum type="arabicPeriod"/>
            </a:pPr>
            <a:endParaRPr lang="en-US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pPr marL="457200" indent="-457200">
              <a:buAutoNum type="arabicPeriod"/>
            </a:pPr>
            <a:endParaRPr lang="en-US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116632"/>
            <a:ext cx="10513168" cy="1325563"/>
          </a:xfrm>
        </p:spPr>
        <p:txBody>
          <a:bodyPr/>
          <a:lstStyle/>
          <a:p>
            <a:r>
              <a:rPr lang="en-US" dirty="0"/>
              <a:t>EDA									    cont...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3AD2D-57CF-E149-000E-D538AE9326C1}"/>
              </a:ext>
            </a:extLst>
          </p:cNvPr>
          <p:cNvSpPr txBox="1"/>
          <p:nvPr/>
        </p:nvSpPr>
        <p:spPr>
          <a:xfrm>
            <a:off x="767408" y="206084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0C00F-4695-8F09-AB4A-A3AA0C383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712175"/>
            <a:ext cx="5214928" cy="3526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EC842E-4828-686A-9888-3057F1917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97" y="1712175"/>
            <a:ext cx="5355979" cy="35265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D63489-383B-1BF1-9A7B-02F0D9D09FE6}"/>
              </a:ext>
            </a:extLst>
          </p:cNvPr>
          <p:cNvSpPr txBox="1"/>
          <p:nvPr/>
        </p:nvSpPr>
        <p:spPr>
          <a:xfrm>
            <a:off x="7264786" y="5661248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ubai Medium" panose="020B0503030403030204" pitchFamily="34" charset="-78"/>
                <a:cs typeface="Dubai Medium" panose="020B0503030403030204" pitchFamily="34" charset="-78"/>
              </a:rPr>
              <a:t>Exercise NO : 36.06%</a:t>
            </a:r>
          </a:p>
          <a:p>
            <a:pPr algn="ctr"/>
            <a:r>
              <a:rPr lang="en-US" sz="2000" dirty="0">
                <a:latin typeface="Dubai Medium" panose="020B0503030403030204" pitchFamily="34" charset="-78"/>
                <a:cs typeface="Dubai Medium" panose="020B0503030403030204" pitchFamily="34" charset="-78"/>
              </a:rPr>
              <a:t>Exercise YES : 63.94%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35BA4E-813A-821A-07B3-5C7CA3DB91AF}"/>
              </a:ext>
            </a:extLst>
          </p:cNvPr>
          <p:cNvSpPr txBox="1"/>
          <p:nvPr/>
        </p:nvSpPr>
        <p:spPr>
          <a:xfrm>
            <a:off x="1367032" y="5732107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ubai Medium" panose="020B0503030403030204" pitchFamily="34" charset="-78"/>
                <a:cs typeface="Dubai Medium" panose="020B0503030403030204" pitchFamily="34" charset="-78"/>
              </a:rPr>
              <a:t>Male : 60.36%</a:t>
            </a:r>
          </a:p>
          <a:p>
            <a:pPr algn="ctr"/>
            <a:r>
              <a:rPr lang="en-US" sz="2000" dirty="0">
                <a:latin typeface="Dubai Medium" panose="020B0503030403030204" pitchFamily="34" charset="-78"/>
                <a:cs typeface="Dubai Medium" panose="020B0503030403030204" pitchFamily="34" charset="-78"/>
              </a:rPr>
              <a:t>Female : 39.64%</a:t>
            </a:r>
          </a:p>
        </p:txBody>
      </p:sp>
    </p:spTree>
    <p:extLst>
      <p:ext uri="{BB962C8B-B14F-4D97-AF65-F5344CB8AC3E}">
        <p14:creationId xmlns:p14="http://schemas.microsoft.com/office/powerpoint/2010/main" val="54710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CDB8-C85E-1A99-CD40-79ABCB94E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– Age vs Heart Disease				cont…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E1CC6-05B6-5FC8-6330-7B1639A8A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8" y="1628800"/>
            <a:ext cx="10573816" cy="511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3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F60CE-65EA-344A-8F38-F1E46555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D11DD39-AC60-C6B2-331C-B8D9D1CF7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49411"/>
              </p:ext>
            </p:extLst>
          </p:nvPr>
        </p:nvGraphicFramePr>
        <p:xfrm>
          <a:off x="0" y="1556792"/>
          <a:ext cx="5663954" cy="5201986"/>
        </p:xfrm>
        <a:graphic>
          <a:graphicData uri="http://schemas.openxmlformats.org/drawingml/2006/table">
            <a:tbl>
              <a:tblPr/>
              <a:tblGrid>
                <a:gridCol w="2831977">
                  <a:extLst>
                    <a:ext uri="{9D8B030D-6E8A-4147-A177-3AD203B41FA5}">
                      <a16:colId xmlns:a16="http://schemas.microsoft.com/office/drawing/2014/main" val="4136400517"/>
                    </a:ext>
                  </a:extLst>
                </a:gridCol>
                <a:gridCol w="2831977">
                  <a:extLst>
                    <a:ext uri="{9D8B030D-6E8A-4147-A177-3AD203B41FA5}">
                      <a16:colId xmlns:a16="http://schemas.microsoft.com/office/drawing/2014/main" val="3601156441"/>
                    </a:ext>
                  </a:extLst>
                </a:gridCol>
              </a:tblGrid>
              <a:tr h="411066">
                <a:tc>
                  <a:txBody>
                    <a:bodyPr/>
                    <a:lstStyle/>
                    <a:p>
                      <a:pPr algn="just"/>
                      <a:r>
                        <a:rPr lang="en-IN" b="0" i="0" dirty="0">
                          <a:latin typeface="Dubai Medium" panose="020B0503030403030204" pitchFamily="34" charset="-78"/>
                          <a:cs typeface="Dubai Medium" panose="020B0503030403030204" pitchFamily="34" charset="-78"/>
                        </a:rPr>
                        <a:t>Simple Models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IN" b="0" i="0" dirty="0">
                        <a:latin typeface="Dubai" panose="020B0503030403030204" pitchFamily="34" charset="-78"/>
                        <a:cs typeface="Dubai" panose="020B0503030403030204" pitchFamily="34" charset="-78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241087"/>
                  </a:ext>
                </a:extLst>
              </a:tr>
              <a:tr h="1017889">
                <a:tc>
                  <a:txBody>
                    <a:bodyPr/>
                    <a:lstStyle/>
                    <a:p>
                      <a:pPr algn="just"/>
                      <a:r>
                        <a:rPr lang="en-IN" b="0" i="0" dirty="0">
                          <a:latin typeface="Dubai Medium" panose="020B0503030403030204" pitchFamily="34" charset="-78"/>
                          <a:cs typeface="Dubai Medium" panose="020B0503030403030204" pitchFamily="34" charset="-78"/>
                        </a:rPr>
                        <a:t>Logistic Regression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i="0" dirty="0"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Predicts probabilities using a sigmoid curve (linear decision).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828497"/>
                  </a:ext>
                </a:extLst>
              </a:tr>
              <a:tr h="1017889">
                <a:tc>
                  <a:txBody>
                    <a:bodyPr/>
                    <a:lstStyle/>
                    <a:p>
                      <a:pPr algn="just"/>
                      <a:r>
                        <a:rPr lang="en-IN" b="0" i="0" dirty="0">
                          <a:latin typeface="Dubai Medium" panose="020B0503030403030204" pitchFamily="34" charset="-78"/>
                          <a:cs typeface="Dubai Medium" panose="020B0503030403030204" pitchFamily="34" charset="-78"/>
                        </a:rPr>
                        <a:t>K-Nearest Neighbours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i="0" dirty="0"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Classifies based on the nearest data points (distance-based).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67722"/>
                  </a:ext>
                </a:extLst>
              </a:tr>
              <a:tr h="719364">
                <a:tc>
                  <a:txBody>
                    <a:bodyPr/>
                    <a:lstStyle/>
                    <a:p>
                      <a:pPr algn="just"/>
                      <a:r>
                        <a:rPr lang="en-IN" b="0" i="0">
                          <a:latin typeface="Dubai Medium" panose="020B0503030403030204" pitchFamily="34" charset="-78"/>
                          <a:cs typeface="Dubai Medium" panose="020B0503030403030204" pitchFamily="34" charset="-78"/>
                        </a:rPr>
                        <a:t>Decision Tree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i="0" dirty="0"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Splits data into branches based on feature values.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594384"/>
                  </a:ext>
                </a:extLst>
              </a:tr>
              <a:tr h="1017889">
                <a:tc>
                  <a:txBody>
                    <a:bodyPr/>
                    <a:lstStyle/>
                    <a:p>
                      <a:pPr algn="just"/>
                      <a:r>
                        <a:rPr lang="en-IN" b="0" i="0" dirty="0">
                          <a:latin typeface="Dubai Medium" panose="020B0503030403030204" pitchFamily="34" charset="-78"/>
                          <a:cs typeface="Dubai Medium" panose="020B0503030403030204" pitchFamily="34" charset="-78"/>
                        </a:rPr>
                        <a:t>Naive Bayes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i="0" dirty="0"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Uses probability and Bayes’ theorem assuming feature independence.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5641795"/>
                  </a:ext>
                </a:extLst>
              </a:tr>
              <a:tr h="1017889">
                <a:tc>
                  <a:txBody>
                    <a:bodyPr/>
                    <a:lstStyle/>
                    <a:p>
                      <a:pPr algn="just"/>
                      <a:r>
                        <a:rPr lang="en-IN" b="0" i="0" dirty="0">
                          <a:latin typeface="Dubai Medium" panose="020B0503030403030204" pitchFamily="34" charset="-78"/>
                          <a:cs typeface="Dubai Medium" panose="020B0503030403030204" pitchFamily="34" charset="-78"/>
                        </a:rPr>
                        <a:t>SVM (Support Vector Machine)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i="0" dirty="0"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Finds the best boundary (hyperplane) to separate classes.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08361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3E5FAD-4155-751A-EC51-575FF9984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955442"/>
              </p:ext>
            </p:extLst>
          </p:nvPr>
        </p:nvGraphicFramePr>
        <p:xfrm>
          <a:off x="6240016" y="1556792"/>
          <a:ext cx="5760642" cy="5284088"/>
        </p:xfrm>
        <a:graphic>
          <a:graphicData uri="http://schemas.openxmlformats.org/drawingml/2006/table">
            <a:tbl>
              <a:tblPr/>
              <a:tblGrid>
                <a:gridCol w="2880321">
                  <a:extLst>
                    <a:ext uri="{9D8B030D-6E8A-4147-A177-3AD203B41FA5}">
                      <a16:colId xmlns:a16="http://schemas.microsoft.com/office/drawing/2014/main" val="2264354407"/>
                    </a:ext>
                  </a:extLst>
                </a:gridCol>
                <a:gridCol w="2880321">
                  <a:extLst>
                    <a:ext uri="{9D8B030D-6E8A-4147-A177-3AD203B41FA5}">
                      <a16:colId xmlns:a16="http://schemas.microsoft.com/office/drawing/2014/main" val="566352797"/>
                    </a:ext>
                  </a:extLst>
                </a:gridCol>
              </a:tblGrid>
              <a:tr h="370813">
                <a:tc>
                  <a:txBody>
                    <a:bodyPr/>
                    <a:lstStyle/>
                    <a:p>
                      <a:pPr algn="just"/>
                      <a:r>
                        <a:rPr lang="en-IN" b="0" i="0" dirty="0">
                          <a:latin typeface="Dubai Medium" panose="020B0503030403030204" pitchFamily="34" charset="-78"/>
                          <a:cs typeface="Dubai Medium" panose="020B0503030403030204" pitchFamily="34" charset="-78"/>
                        </a:rPr>
                        <a:t>Ensemble Models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IN" b="0" i="0" dirty="0">
                        <a:latin typeface="Dubai" panose="020B0503030403030204" pitchFamily="34" charset="-78"/>
                        <a:cs typeface="Dubai" panose="020B0503030403030204" pitchFamily="34" charset="-78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124872"/>
                  </a:ext>
                </a:extLst>
              </a:tr>
              <a:tr h="1205143">
                <a:tc>
                  <a:txBody>
                    <a:bodyPr/>
                    <a:lstStyle/>
                    <a:p>
                      <a:pPr algn="just"/>
                      <a:r>
                        <a:rPr lang="en-IN" b="0" i="0" dirty="0">
                          <a:latin typeface="Dubai Medium" panose="020B0503030403030204" pitchFamily="34" charset="-78"/>
                          <a:cs typeface="Dubai Medium" panose="020B0503030403030204" pitchFamily="34" charset="-78"/>
                        </a:rPr>
                        <a:t>Random Forest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i="0" dirty="0"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Combines multiple decision trees using bagging to reduce overfitting.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734526"/>
                  </a:ext>
                </a:extLst>
              </a:tr>
              <a:tr h="927033">
                <a:tc>
                  <a:txBody>
                    <a:bodyPr/>
                    <a:lstStyle/>
                    <a:p>
                      <a:pPr algn="just"/>
                      <a:r>
                        <a:rPr lang="en-IN" b="0" i="0" dirty="0">
                          <a:latin typeface="Dubai Medium" panose="020B0503030403030204" pitchFamily="34" charset="-78"/>
                          <a:cs typeface="Dubai Medium" panose="020B0503030403030204" pitchFamily="34" charset="-78"/>
                        </a:rPr>
                        <a:t>AdaBoost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i="0"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Focuses on misclassified points by boosting weak learners.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530563"/>
                  </a:ext>
                </a:extLst>
              </a:tr>
              <a:tr h="927033">
                <a:tc>
                  <a:txBody>
                    <a:bodyPr/>
                    <a:lstStyle/>
                    <a:p>
                      <a:pPr algn="just"/>
                      <a:r>
                        <a:rPr lang="en-IN" b="0" i="0" dirty="0">
                          <a:latin typeface="Dubai Medium" panose="020B0503030403030204" pitchFamily="34" charset="-78"/>
                          <a:cs typeface="Dubai Medium" panose="020B0503030403030204" pitchFamily="34" charset="-78"/>
                        </a:rPr>
                        <a:t>Gradient Boosting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i="0"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Builds trees sequentially to fix previous errors (e.g., XGBoost).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187326"/>
                  </a:ext>
                </a:extLst>
              </a:tr>
              <a:tr h="927033">
                <a:tc>
                  <a:txBody>
                    <a:bodyPr/>
                    <a:lstStyle/>
                    <a:p>
                      <a:pPr algn="just"/>
                      <a:r>
                        <a:rPr lang="en-IN" b="0" i="0" dirty="0" err="1">
                          <a:latin typeface="Dubai Medium" panose="020B0503030403030204" pitchFamily="34" charset="-78"/>
                          <a:cs typeface="Dubai Medium" panose="020B0503030403030204" pitchFamily="34" charset="-78"/>
                        </a:rPr>
                        <a:t>LightGBM</a:t>
                      </a:r>
                      <a:endParaRPr lang="en-IN" b="0" i="0" dirty="0">
                        <a:latin typeface="Dubai Medium" panose="020B0503030403030204" pitchFamily="34" charset="-78"/>
                        <a:cs typeface="Dubai Medium" panose="020B0503030403030204" pitchFamily="34" charset="-78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i="0"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A fast, efficient gradient boosting model using histogram-based splits.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281827"/>
                  </a:ext>
                </a:extLst>
              </a:tr>
              <a:tr h="927033">
                <a:tc>
                  <a:txBody>
                    <a:bodyPr/>
                    <a:lstStyle/>
                    <a:p>
                      <a:pPr algn="just"/>
                      <a:r>
                        <a:rPr lang="en-IN" b="0" i="0" dirty="0">
                          <a:latin typeface="Dubai Medium" panose="020B0503030403030204" pitchFamily="34" charset="-78"/>
                          <a:cs typeface="Dubai Medium" panose="020B0503030403030204" pitchFamily="34" charset="-78"/>
                        </a:rPr>
                        <a:t>CatBoost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i="0" dirty="0"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Handles categorical data efficiently with gradient boosting.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137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49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0E19-719A-16F7-3357-1ADC1A1D1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34319"/>
            <a:ext cx="100584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Model Performance &amp; Hyperparameters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7653F7-E70E-3214-0097-A4F3D9824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167685"/>
              </p:ext>
            </p:extLst>
          </p:nvPr>
        </p:nvGraphicFramePr>
        <p:xfrm>
          <a:off x="86829" y="1628800"/>
          <a:ext cx="11913827" cy="5181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638">
                  <a:extLst>
                    <a:ext uri="{9D8B030D-6E8A-4147-A177-3AD203B41FA5}">
                      <a16:colId xmlns:a16="http://schemas.microsoft.com/office/drawing/2014/main" val="1561693710"/>
                    </a:ext>
                  </a:extLst>
                </a:gridCol>
                <a:gridCol w="5519307">
                  <a:extLst>
                    <a:ext uri="{9D8B030D-6E8A-4147-A177-3AD203B41FA5}">
                      <a16:colId xmlns:a16="http://schemas.microsoft.com/office/drawing/2014/main" val="3302585367"/>
                    </a:ext>
                  </a:extLst>
                </a:gridCol>
                <a:gridCol w="1125841">
                  <a:extLst>
                    <a:ext uri="{9D8B030D-6E8A-4147-A177-3AD203B41FA5}">
                      <a16:colId xmlns:a16="http://schemas.microsoft.com/office/drawing/2014/main" val="1703378002"/>
                    </a:ext>
                  </a:extLst>
                </a:gridCol>
                <a:gridCol w="985111">
                  <a:extLst>
                    <a:ext uri="{9D8B030D-6E8A-4147-A177-3AD203B41FA5}">
                      <a16:colId xmlns:a16="http://schemas.microsoft.com/office/drawing/2014/main" val="2030383082"/>
                    </a:ext>
                  </a:extLst>
                </a:gridCol>
                <a:gridCol w="1196206">
                  <a:extLst>
                    <a:ext uri="{9D8B030D-6E8A-4147-A177-3AD203B41FA5}">
                      <a16:colId xmlns:a16="http://schemas.microsoft.com/office/drawing/2014/main" val="3162908956"/>
                    </a:ext>
                  </a:extLst>
                </a:gridCol>
                <a:gridCol w="1101724">
                  <a:extLst>
                    <a:ext uri="{9D8B030D-6E8A-4147-A177-3AD203B41FA5}">
                      <a16:colId xmlns:a16="http://schemas.microsoft.com/office/drawing/2014/main" val="1445628390"/>
                    </a:ext>
                  </a:extLst>
                </a:gridCol>
              </a:tblGrid>
              <a:tr h="43776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Best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ROC 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659566"/>
                  </a:ext>
                </a:extLst>
              </a:tr>
              <a:tr h="476051">
                <a:tc>
                  <a:txBody>
                    <a:bodyPr/>
                    <a:lstStyle/>
                    <a:p>
                      <a:r>
                        <a:rPr lang="en-US" dirty="0" err="1"/>
                        <a:t>Adaboost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{'estimator__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class_weight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': 'balanced', 'estimator__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max_depth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': 4, '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learning_rate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': 0.1, '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n_estimators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': 50}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322872"/>
                  </a:ext>
                </a:extLst>
              </a:tr>
              <a:tr h="476051">
                <a:tc>
                  <a:txBody>
                    <a:bodyPr/>
                    <a:lstStyle/>
                    <a:p>
                      <a:r>
                        <a:rPr lang="en-US" dirty="0" err="1"/>
                        <a:t>Catboost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{'depth': 8, 'iterations': 500, 'l2_leaf_reg': 1, '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learning_rate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': 0.1}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090102"/>
                  </a:ext>
                </a:extLst>
              </a:tr>
              <a:tr h="476051">
                <a:tc>
                  <a:txBody>
                    <a:bodyPr/>
                    <a:lstStyle/>
                    <a:p>
                      <a:r>
                        <a:rPr lang="en-US" dirty="0"/>
                        <a:t>XGboost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{'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colsample_bytree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': 0.6, '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learning_rate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': 0.05, '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max_depth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': 5, '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n_estimators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': 200, 'subsample': 0.6}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297085"/>
                  </a:ext>
                </a:extLst>
              </a:tr>
              <a:tr h="476051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{'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max_depth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': 10, '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min_samples_leaf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': 2, '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min_samples_split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': 2, '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n_estimators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': 200}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157626"/>
                  </a:ext>
                </a:extLst>
              </a:tr>
              <a:tr h="476051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{'criterion': '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gini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', '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max_depth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': 15, '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min_samples_leaf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': 1, '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min_samples_split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': 2}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307451"/>
                  </a:ext>
                </a:extLst>
              </a:tr>
              <a:tr h="476051">
                <a:tc>
                  <a:txBody>
                    <a:bodyPr/>
                    <a:lstStyle/>
                    <a:p>
                      <a:r>
                        <a:rPr lang="en-US" sz="18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{'C': 0.001, '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class_weight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': 'balanced', 'penalty': 'l2', 'solver': '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lbfgs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24885"/>
                  </a:ext>
                </a:extLst>
              </a:tr>
              <a:tr h="306085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{'metric': '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manhattan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', '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n_neighbors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': 3, 'weights': 'distance'}</a:t>
                      </a:r>
                      <a:r>
                        <a:rPr lang="en-IN" sz="1600" b="0" i="0" dirty="0">
                          <a:effectLst/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 </a:t>
                      </a:r>
                      <a:endParaRPr lang="en-US" sz="1600" b="0" i="0" dirty="0">
                        <a:latin typeface="Dubai" panose="020B0503030403030204" pitchFamily="34" charset="-78"/>
                        <a:cs typeface="Dubai" panose="020B0503030403030204" pitchFamily="34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431812"/>
                  </a:ext>
                </a:extLst>
              </a:tr>
              <a:tr h="306085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{'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var_smoothing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': 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np.logspace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(0, -9, 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num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=100)}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96976"/>
                  </a:ext>
                </a:extLst>
              </a:tr>
              <a:tr h="306085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{C=1, gamma='scale', kernel='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rbf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', 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class_weight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='balanced',</a:t>
                      </a:r>
                      <a:r>
                        <a:rPr lang="en-IN" sz="1600" b="0" i="0" kern="1200" dirty="0" err="1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random_state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Dubai" panose="020B0503030403030204" pitchFamily="34" charset="-78"/>
                          <a:ea typeface="+mn-ea"/>
                          <a:cs typeface="Dubai" panose="020B0503030403030204" pitchFamily="34" charset="-78"/>
                        </a:rPr>
                        <a:t>=1, probability=True}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265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69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03284-6E0F-8888-4E5F-E655903EB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6C91B-A45A-4F59-E127-218AB6F95471}"/>
              </a:ext>
            </a:extLst>
          </p:cNvPr>
          <p:cNvSpPr txBox="1"/>
          <p:nvPr/>
        </p:nvSpPr>
        <p:spPr>
          <a:xfrm>
            <a:off x="1038874" y="1859339"/>
            <a:ext cx="9809653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400" dirty="0">
                <a:latin typeface="Dubai" panose="020B0503030403030204" pitchFamily="34" charset="-78"/>
                <a:cs typeface="Dubai" panose="020B0503030403030204" pitchFamily="34" charset="-78"/>
              </a:rPr>
              <a:t>Streamlit is an open-source Python library for building interactive web apps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400" dirty="0">
                <a:latin typeface="Dubai" panose="020B0503030403030204" pitchFamily="34" charset="-78"/>
                <a:cs typeface="Dubai" panose="020B0503030403030204" pitchFamily="34" charset="-78"/>
              </a:rPr>
              <a:t>Built an interactive web app using Streamlit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400" dirty="0">
                <a:latin typeface="Dubai" panose="020B0503030403030204" pitchFamily="34" charset="-78"/>
                <a:cs typeface="Dubai" panose="020B0503030403030204" pitchFamily="34" charset="-78"/>
              </a:rPr>
              <a:t>Integrated trained model using Pickle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400" dirty="0">
                <a:latin typeface="Dubai" panose="020B0503030403030204" pitchFamily="34" charset="-78"/>
                <a:cs typeface="Dubai" panose="020B0503030403030204" pitchFamily="34" charset="-78"/>
              </a:rPr>
              <a:t>Real-time predictions with clean user input interface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400" dirty="0">
                <a:latin typeface="Dubai" panose="020B0503030403030204" pitchFamily="34" charset="-78"/>
                <a:cs typeface="Dubai" panose="020B0503030403030204" pitchFamily="34" charset="-78"/>
              </a:rPr>
              <a:t>Embedded Tableau Dashboard for data insights</a:t>
            </a:r>
          </a:p>
        </p:txBody>
      </p:sp>
    </p:spTree>
    <p:extLst>
      <p:ext uri="{BB962C8B-B14F-4D97-AF65-F5344CB8AC3E}">
        <p14:creationId xmlns:p14="http://schemas.microsoft.com/office/powerpoint/2010/main" val="204106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92FE0-D08B-0955-D1A1-CE1C61D6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D49ED-6ACC-032D-E5F8-7FF97668B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00" y="1599438"/>
            <a:ext cx="4727848" cy="2480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444EB3-0AF4-14AD-4140-E6F87E627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5" y="2381996"/>
            <a:ext cx="6701033" cy="3495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39562A-8F50-B09E-5FA1-20FE30B12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4254457"/>
            <a:ext cx="4727848" cy="248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9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77079-0363-B450-37C0-B43CC2D5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5A7B0-E02E-1796-F929-C27C091EFFCB}"/>
              </a:ext>
            </a:extLst>
          </p:cNvPr>
          <p:cNvSpPr txBox="1"/>
          <p:nvPr/>
        </p:nvSpPr>
        <p:spPr>
          <a:xfrm>
            <a:off x="191344" y="1700808"/>
            <a:ext cx="1188132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91186" lvl="1" indent="-342900">
              <a:lnSpc>
                <a:spcPts val="3220"/>
              </a:lnSpc>
              <a:buFont typeface="Wingdings" pitchFamily="2" charset="2"/>
              <a:buChar char="Ø"/>
            </a:pPr>
            <a:r>
              <a:rPr lang="en-US" sz="2000" dirty="0">
                <a:latin typeface="Dubai" panose="020B0503030403030204" pitchFamily="34" charset="-78"/>
                <a:ea typeface="Coco Gothic"/>
                <a:cs typeface="Dubai" panose="020B0503030403030204" pitchFamily="34" charset="-78"/>
                <a:sym typeface="Coco Gothic"/>
              </a:rPr>
              <a:t>The XGboost model demonstrated strong performance in predicting disease, achieving recall</a:t>
            </a:r>
            <a:r>
              <a:rPr lang="en-US" sz="2000" dirty="0">
                <a:latin typeface="Dubai" panose="020B0503030403030204" pitchFamily="34" charset="-78"/>
                <a:ea typeface="Coco Gothic Bold"/>
                <a:cs typeface="Dubai" panose="020B0503030403030204" pitchFamily="34" charset="-78"/>
                <a:sym typeface="Coco Gothic Bold"/>
              </a:rPr>
              <a:t> of 0.80</a:t>
            </a:r>
            <a:r>
              <a:rPr lang="en-US" sz="2000" dirty="0">
                <a:latin typeface="Dubai" panose="020B0503030403030204" pitchFamily="34" charset="-78"/>
                <a:ea typeface="Coco Gothic"/>
                <a:cs typeface="Dubai" panose="020B0503030403030204" pitchFamily="34" charset="-78"/>
                <a:sym typeface="Coco Gothic"/>
              </a:rPr>
              <a:t> , accuracy </a:t>
            </a:r>
            <a:r>
              <a:rPr lang="en-US" sz="2000" dirty="0">
                <a:latin typeface="Dubai" panose="020B0503030403030204" pitchFamily="34" charset="-78"/>
                <a:ea typeface="Coco Gothic Bold"/>
                <a:cs typeface="Dubai" panose="020B0503030403030204" pitchFamily="34" charset="-78"/>
                <a:sym typeface="Coco Gothic Bold"/>
              </a:rPr>
              <a:t>of 0.73</a:t>
            </a:r>
            <a:r>
              <a:rPr lang="en-US" sz="2000" dirty="0">
                <a:latin typeface="Dubai" panose="020B0503030403030204" pitchFamily="34" charset="-78"/>
                <a:ea typeface="Coco Gothic Bold"/>
                <a:cs typeface="Dubai" panose="020B0503030403030204" pitchFamily="34" charset="-78"/>
                <a:sym typeface="Coco Gothic"/>
              </a:rPr>
              <a:t>.</a:t>
            </a:r>
            <a:endParaRPr lang="en-US" sz="2000" dirty="0">
              <a:latin typeface="Dubai" panose="020B0503030403030204" pitchFamily="34" charset="-78"/>
              <a:ea typeface="Coco Gothic"/>
              <a:cs typeface="Dubai" panose="020B0503030403030204" pitchFamily="34" charset="-78"/>
              <a:sym typeface="Coco Gothic"/>
            </a:endParaRPr>
          </a:p>
          <a:p>
            <a:pPr marL="591186" lvl="1" indent="-342900">
              <a:lnSpc>
                <a:spcPts val="3220"/>
              </a:lnSpc>
              <a:buFont typeface="Wingdings" pitchFamily="2" charset="2"/>
              <a:buChar char="Ø"/>
            </a:pPr>
            <a:r>
              <a:rPr lang="en-US" sz="2000" dirty="0">
                <a:latin typeface="Dubai" panose="020B0503030403030204" pitchFamily="34" charset="-78"/>
                <a:ea typeface="Coco Gothic"/>
                <a:cs typeface="Dubai" panose="020B0503030403030204" pitchFamily="34" charset="-78"/>
                <a:sym typeface="Coco Gothic"/>
              </a:rPr>
              <a:t>Robust data preprocessing and hyperparameter tuning contributed to the model's success.</a:t>
            </a:r>
          </a:p>
          <a:p>
            <a:pPr marL="591186" lvl="1" indent="-342900">
              <a:lnSpc>
                <a:spcPts val="3220"/>
              </a:lnSpc>
              <a:buFont typeface="Wingdings" pitchFamily="2" charset="2"/>
              <a:buChar char="Ø"/>
            </a:pPr>
            <a:r>
              <a:rPr lang="en-US" sz="2000" dirty="0">
                <a:latin typeface="Dubai" panose="020B0503030403030204" pitchFamily="34" charset="-78"/>
                <a:ea typeface="Coco Gothic Bold"/>
                <a:cs typeface="Dubai" panose="020B0503030403030204" pitchFamily="34" charset="-78"/>
                <a:sym typeface="Coco Gothic Bold"/>
              </a:rPr>
              <a:t>Real-time Implementation:</a:t>
            </a:r>
            <a:r>
              <a:rPr lang="en-US" sz="2000" dirty="0">
                <a:latin typeface="Dubai" panose="020B0503030403030204" pitchFamily="34" charset="-78"/>
                <a:ea typeface="Coco Gothic"/>
                <a:cs typeface="Dubai" panose="020B0503030403030204" pitchFamily="34" charset="-78"/>
                <a:sym typeface="Coco Gothic"/>
              </a:rPr>
              <a:t> Implement the model in a real-time system for predicting the risk of heart disease.</a:t>
            </a:r>
            <a:r>
              <a:rPr lang="en-US" sz="2000" dirty="0">
                <a:latin typeface="Dubai" panose="020B0503030403030204" pitchFamily="34" charset="-78"/>
                <a:ea typeface="Coco Gothic Bold"/>
                <a:cs typeface="Dubai" panose="020B0503030403030204" pitchFamily="34" charset="-78"/>
                <a:sym typeface="Coco Gothic Bold"/>
              </a:rPr>
              <a:t> </a:t>
            </a:r>
          </a:p>
          <a:p>
            <a:pPr marL="591186" lvl="1" indent="-342900">
              <a:lnSpc>
                <a:spcPts val="3220"/>
              </a:lnSpc>
              <a:buFont typeface="Wingdings" pitchFamily="2" charset="2"/>
              <a:buChar char="Ø"/>
            </a:pPr>
            <a:r>
              <a:rPr lang="en-US" sz="2000" dirty="0">
                <a:latin typeface="Dubai" panose="020B0503030403030204" pitchFamily="34" charset="-78"/>
                <a:ea typeface="Coco Gothic Bold"/>
                <a:cs typeface="Dubai" panose="020B0503030403030204" pitchFamily="34" charset="-78"/>
                <a:sym typeface="Coco Gothic Bold"/>
              </a:rPr>
              <a:t>Model Enhancement:</a:t>
            </a:r>
            <a:r>
              <a:rPr lang="en-US" sz="2000" dirty="0">
                <a:latin typeface="Dubai" panose="020B0503030403030204" pitchFamily="34" charset="-78"/>
                <a:ea typeface="Coco Gothic"/>
                <a:cs typeface="Dubai" panose="020B0503030403030204" pitchFamily="34" charset="-78"/>
                <a:sym typeface="Coco Gothic"/>
              </a:rPr>
              <a:t> Explore advanced algorithms such as Neural Network to further improve prediction accuracy or Training model on more dataset for better feature learning.</a:t>
            </a:r>
          </a:p>
          <a:p>
            <a:pPr marL="591186" lvl="1" indent="-342900">
              <a:lnSpc>
                <a:spcPts val="3220"/>
              </a:lnSpc>
              <a:buFont typeface="Wingdings" pitchFamily="2" charset="2"/>
              <a:buChar char="Ø"/>
            </a:pPr>
            <a:endParaRPr lang="en-US" sz="2000" dirty="0">
              <a:latin typeface="Dubai" panose="020B0503030403030204" pitchFamily="34" charset="-78"/>
              <a:ea typeface="Coco Gothic"/>
              <a:cs typeface="Dubai" panose="020B0503030403030204" pitchFamily="34" charset="-78"/>
              <a:sym typeface="Coco Gothic"/>
            </a:endParaRPr>
          </a:p>
          <a:p>
            <a:pPr marL="591186" lvl="1" indent="-342900">
              <a:lnSpc>
                <a:spcPts val="3220"/>
              </a:lnSpc>
              <a:buFont typeface="Wingdings" pitchFamily="2" charset="2"/>
              <a:buChar char="Ø"/>
            </a:pPr>
            <a:endParaRPr lang="en-US" sz="2000" dirty="0">
              <a:latin typeface="Dubai" panose="020B0503030403030204" pitchFamily="34" charset="-78"/>
              <a:ea typeface="Coco Gothic"/>
              <a:cs typeface="Dubai" panose="020B0503030403030204" pitchFamily="34" charset="-78"/>
              <a:sym typeface="Coco Gothic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3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FEC3-9BBC-6B1D-C220-3C89CE0F7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524" y="2078535"/>
            <a:ext cx="2220888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6" name="Graphic 5" descr="Angel face outline with solid fill">
            <a:extLst>
              <a:ext uri="{FF2B5EF4-FFF2-40B4-BE49-F238E27FC236}">
                <a16:creationId xmlns:a16="http://schemas.microsoft.com/office/drawing/2014/main" id="{B056949B-46FE-9E60-703F-2F5B656D0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1864" y="3822138"/>
            <a:ext cx="187220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6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86F11-F308-47A2-5901-19F182FBA9E9}"/>
              </a:ext>
            </a:extLst>
          </p:cNvPr>
          <p:cNvSpPr txBox="1"/>
          <p:nvPr/>
        </p:nvSpPr>
        <p:spPr>
          <a:xfrm>
            <a:off x="6384032" y="1582340"/>
            <a:ext cx="340804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>
                <a:latin typeface="Dubai" panose="020B0503030403030204" pitchFamily="34" charset="-78"/>
                <a:cs typeface="Dubai" panose="020B0503030403030204" pitchFamily="34" charset="-78"/>
              </a:rPr>
              <a:t>Data Modeling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>
                <a:latin typeface="Dubai" panose="020B0503030403030204" pitchFamily="34" charset="-78"/>
                <a:cs typeface="Dubai" panose="020B0503030403030204" pitchFamily="34" charset="-78"/>
              </a:rPr>
              <a:t>Model Performance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>
                <a:latin typeface="Dubai" panose="020B0503030403030204" pitchFamily="34" charset="-78"/>
                <a:cs typeface="Dubai" panose="020B0503030403030204" pitchFamily="34" charset="-78"/>
              </a:rPr>
              <a:t>Deployment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>
                <a:latin typeface="Dubai" panose="020B0503030403030204" pitchFamily="34" charset="-78"/>
                <a:cs typeface="Dubai" panose="020B0503030403030204" pitchFamily="34" charset="-78"/>
              </a:rPr>
              <a:t>Web Application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>
                <a:latin typeface="Dubai" panose="020B0503030403030204" pitchFamily="34" charset="-78"/>
                <a:cs typeface="Dubai" panose="020B0503030403030204" pitchFamily="34" charset="-78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FF398-2154-423F-69A6-31D60F65A071}"/>
              </a:ext>
            </a:extLst>
          </p:cNvPr>
          <p:cNvSpPr txBox="1"/>
          <p:nvPr/>
        </p:nvSpPr>
        <p:spPr>
          <a:xfrm>
            <a:off x="1271464" y="1582340"/>
            <a:ext cx="340804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>
                <a:latin typeface="Dubai" panose="020B0503030403030204" pitchFamily="34" charset="-78"/>
                <a:cs typeface="Dubai" panose="020B0503030403030204" pitchFamily="34" charset="-78"/>
              </a:rPr>
              <a:t>Problem Statement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>
                <a:latin typeface="Dubai" panose="020B0503030403030204" pitchFamily="34" charset="-78"/>
                <a:cs typeface="Dubai" panose="020B0503030403030204" pitchFamily="34" charset="-78"/>
              </a:rPr>
              <a:t>Introduction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>
                <a:latin typeface="Dubai" panose="020B0503030403030204" pitchFamily="34" charset="-78"/>
                <a:cs typeface="Dubai" panose="020B0503030403030204" pitchFamily="34" charset="-78"/>
              </a:rPr>
              <a:t>Technologies Used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>
                <a:latin typeface="Dubai" panose="020B0503030403030204" pitchFamily="34" charset="-78"/>
                <a:cs typeface="Dubai" panose="020B0503030403030204" pitchFamily="34" charset="-78"/>
              </a:rPr>
              <a:t>Work Flow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>
                <a:latin typeface="Dubai" panose="020B0503030403030204" pitchFamily="34" charset="-78"/>
                <a:cs typeface="Dubai" panose="020B0503030403030204" pitchFamily="34" charset="-78"/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4FAC18-4F11-4D55-BBE2-7DC83BC4E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464" y="1628800"/>
            <a:ext cx="9144000" cy="4572001"/>
          </a:xfrm>
        </p:spPr>
        <p:txBody>
          <a:bodyPr>
            <a:normAutofit/>
          </a:bodyPr>
          <a:lstStyle/>
          <a:p>
            <a:pPr marL="0" indent="0" algn="just">
              <a:lnSpc>
                <a:spcPts val="4000"/>
              </a:lnSpc>
              <a:spcBef>
                <a:spcPts val="1200"/>
              </a:spcBef>
              <a:spcAft>
                <a:spcPts val="1800"/>
              </a:spcAft>
              <a:buNone/>
            </a:pPr>
            <a:br>
              <a:rPr lang="en-IN" sz="32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en-IN" sz="2800" dirty="0">
                <a:latin typeface="Dubai" panose="020B0503030403030204" pitchFamily="34" charset="-78"/>
                <a:ea typeface="Apple Symbols" panose="02000000000000000000" pitchFamily="2" charset="-79"/>
                <a:cs typeface="Dubai" panose="020B0503030403030204" pitchFamily="34" charset="-78"/>
              </a:rPr>
              <a:t>Cardiovascular diseases often go undetected until it’s too late. This project aims to use machine learning to predict heart disease risk from patient data, enabling earlier identification and better care.</a:t>
            </a:r>
          </a:p>
        </p:txBody>
      </p:sp>
    </p:spTree>
    <p:extLst>
      <p:ext uri="{BB962C8B-B14F-4D97-AF65-F5344CB8AC3E}">
        <p14:creationId xmlns:p14="http://schemas.microsoft.com/office/powerpoint/2010/main" val="192862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7084" y="1844824"/>
            <a:ext cx="10717832" cy="4575175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 Heart disease remains the top cause of death globally, often because it’s  discovered too late.</a:t>
            </a:r>
          </a:p>
          <a:p>
            <a:pPr algn="just">
              <a:buFont typeface="Wingdings" pitchFamily="2" charset="2"/>
              <a:buChar char="Ø"/>
            </a:pP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  Our project leverages machine learning to analyse simple health data—like age,  food habits, alcohol consumption, stress etc. —to predict heart disease risk. </a:t>
            </a:r>
          </a:p>
          <a:p>
            <a:pPr algn="just">
              <a:buFont typeface="Wingdings" pitchFamily="2" charset="2"/>
              <a:buChar char="Ø"/>
            </a:pPr>
            <a:r>
              <a:rPr lang="en-IN" dirty="0">
                <a:latin typeface="Dubai" panose="020B0503030403030204" pitchFamily="34" charset="-78"/>
                <a:cs typeface="Dubai" panose="020B0503030403030204" pitchFamily="34" charset="-78"/>
              </a:rPr>
              <a:t> This helps doctors spot high-risk patients sooner, allowing for earlier intervention and improving patient outcomes.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3862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921EA-94B6-9746-F180-14AAE4C4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E8530-C5A6-6CB0-9665-97D47E63F5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613"/>
          <a:stretch>
            <a:fillRect/>
          </a:stretch>
        </p:blipFill>
        <p:spPr>
          <a:xfrm>
            <a:off x="1046178" y="1628800"/>
            <a:ext cx="9365163" cy="49564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B8E7ED-A782-2D02-8AC1-06C642AFDD2B}"/>
              </a:ext>
            </a:extLst>
          </p:cNvPr>
          <p:cNvSpPr/>
          <p:nvPr/>
        </p:nvSpPr>
        <p:spPr>
          <a:xfrm>
            <a:off x="3719736" y="4941168"/>
            <a:ext cx="1584176" cy="360040"/>
          </a:xfrm>
          <a:prstGeom prst="rect">
            <a:avLst/>
          </a:prstGeom>
          <a:solidFill>
            <a:srgbClr val="B3D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6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9D9D9"/>
            </a:gs>
            <a:gs pos="100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	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011C203D-C115-631F-2A74-5DC88FF06E27}"/>
              </a:ext>
            </a:extLst>
          </p:cNvPr>
          <p:cNvSpPr/>
          <p:nvPr/>
        </p:nvSpPr>
        <p:spPr>
          <a:xfrm>
            <a:off x="709973" y="1844824"/>
            <a:ext cx="849523" cy="86409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 Data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7573F068-A6CB-8498-268A-ED387BB7A77F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1007437" y="2787248"/>
            <a:ext cx="492050" cy="3353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AEC626F-0163-28A5-4B87-CAE07EFC88AA}"/>
              </a:ext>
            </a:extLst>
          </p:cNvPr>
          <p:cNvSpPr/>
          <p:nvPr/>
        </p:nvSpPr>
        <p:spPr>
          <a:xfrm>
            <a:off x="562744" y="3200971"/>
            <a:ext cx="1716832" cy="7320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Preprocessing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0337091-16D2-E798-9001-8E8A6361F5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05724" y="3982157"/>
            <a:ext cx="432048" cy="329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C4E4A8-87F2-275B-D9C8-36C28EAB7DAD}"/>
              </a:ext>
            </a:extLst>
          </p:cNvPr>
          <p:cNvSpPr/>
          <p:nvPr/>
        </p:nvSpPr>
        <p:spPr>
          <a:xfrm>
            <a:off x="562744" y="4438313"/>
            <a:ext cx="1716832" cy="5748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Cleaned Data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90A6ED14-B798-831E-FBD2-F6B4FD7AB2C4}"/>
              </a:ext>
            </a:extLst>
          </p:cNvPr>
          <p:cNvCxnSpPr>
            <a:cxnSpLocks/>
          </p:cNvCxnSpPr>
          <p:nvPr/>
        </p:nvCxnSpPr>
        <p:spPr>
          <a:xfrm flipV="1">
            <a:off x="2279576" y="4378311"/>
            <a:ext cx="694146" cy="4494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6162808-8F14-A540-2766-99399FE765E9}"/>
              </a:ext>
            </a:extLst>
          </p:cNvPr>
          <p:cNvCxnSpPr>
            <a:cxnSpLocks/>
            <a:stCxn id="14" idx="2"/>
            <a:endCxn id="37" idx="1"/>
          </p:cNvCxnSpPr>
          <p:nvPr/>
        </p:nvCxnSpPr>
        <p:spPr>
          <a:xfrm rot="16200000" flipH="1">
            <a:off x="1378716" y="5055621"/>
            <a:ext cx="943305" cy="85841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146CBE7-84A6-8133-6D43-D8D916DB376E}"/>
              </a:ext>
            </a:extLst>
          </p:cNvPr>
          <p:cNvSpPr/>
          <p:nvPr/>
        </p:nvSpPr>
        <p:spPr>
          <a:xfrm>
            <a:off x="2279576" y="5733256"/>
            <a:ext cx="1728192" cy="44645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Testing Data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1D993EF-3E7B-39A6-9032-3ED5705C2F97}"/>
              </a:ext>
            </a:extLst>
          </p:cNvPr>
          <p:cNvSpPr/>
          <p:nvPr/>
        </p:nvSpPr>
        <p:spPr>
          <a:xfrm>
            <a:off x="2999656" y="4077072"/>
            <a:ext cx="1877888" cy="5034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84EBF1C-6BDD-C1B7-A235-63300E32CAC2}"/>
              </a:ext>
            </a:extLst>
          </p:cNvPr>
          <p:cNvCxnSpPr>
            <a:cxnSpLocks/>
          </p:cNvCxnSpPr>
          <p:nvPr/>
        </p:nvCxnSpPr>
        <p:spPr>
          <a:xfrm>
            <a:off x="1522488" y="2324561"/>
            <a:ext cx="397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742DF94-1BC4-1C12-C15E-2B98E0A21C48}"/>
              </a:ext>
            </a:extLst>
          </p:cNvPr>
          <p:cNvSpPr/>
          <p:nvPr/>
        </p:nvSpPr>
        <p:spPr>
          <a:xfrm>
            <a:off x="1919536" y="1930040"/>
            <a:ext cx="1440160" cy="70705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Dump SQLite &amp; HDFS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10685D-AEAF-5BAB-9B1A-8D648B250C1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359696" y="2275675"/>
            <a:ext cx="338857" cy="7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155F84F-1827-552D-0235-92C47081055B}"/>
              </a:ext>
            </a:extLst>
          </p:cNvPr>
          <p:cNvSpPr/>
          <p:nvPr/>
        </p:nvSpPr>
        <p:spPr>
          <a:xfrm>
            <a:off x="3698553" y="1988242"/>
            <a:ext cx="1328687" cy="5892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EDA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03C40C9-0D39-2E1B-6961-F2DBA7ED93D9}"/>
              </a:ext>
            </a:extLst>
          </p:cNvPr>
          <p:cNvSpPr/>
          <p:nvPr/>
        </p:nvSpPr>
        <p:spPr>
          <a:xfrm>
            <a:off x="5375920" y="3031799"/>
            <a:ext cx="1163216" cy="77888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 Training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641EDF1-A1B6-3BBE-EADB-402E7B3E08BB}"/>
              </a:ext>
            </a:extLst>
          </p:cNvPr>
          <p:cNvSpPr/>
          <p:nvPr/>
        </p:nvSpPr>
        <p:spPr>
          <a:xfrm>
            <a:off x="6960096" y="1858210"/>
            <a:ext cx="1944216" cy="77888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Hyperparameter Tuning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8DDB530-93D4-50B6-119D-DFBC03C2CB82}"/>
              </a:ext>
            </a:extLst>
          </p:cNvPr>
          <p:cNvCxnSpPr/>
          <p:nvPr/>
        </p:nvCxnSpPr>
        <p:spPr>
          <a:xfrm flipV="1">
            <a:off x="4162872" y="3645024"/>
            <a:ext cx="1213048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267EBD30-F025-CBB3-C882-CFF2D49EDFC5}"/>
              </a:ext>
            </a:extLst>
          </p:cNvPr>
          <p:cNvCxnSpPr>
            <a:cxnSpLocks/>
          </p:cNvCxnSpPr>
          <p:nvPr/>
        </p:nvCxnSpPr>
        <p:spPr>
          <a:xfrm>
            <a:off x="6539136" y="3284984"/>
            <a:ext cx="997024" cy="3894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4BD0DD29-AED8-8A05-DC36-75B2636DAE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42160" y="2805105"/>
            <a:ext cx="768075" cy="43204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2772180-6AAD-4518-7C2A-F73351392A04}"/>
              </a:ext>
            </a:extLst>
          </p:cNvPr>
          <p:cNvSpPr/>
          <p:nvPr/>
        </p:nvSpPr>
        <p:spPr>
          <a:xfrm>
            <a:off x="7561762" y="3465651"/>
            <a:ext cx="1163216" cy="6114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9C613C2-2C2B-5F02-7824-5C8A00A6EB42}"/>
              </a:ext>
            </a:extLst>
          </p:cNvPr>
          <p:cNvCxnSpPr>
            <a:cxnSpLocks/>
            <a:stCxn id="62" idx="2"/>
            <a:endCxn id="81" idx="0"/>
          </p:cNvCxnSpPr>
          <p:nvPr/>
        </p:nvCxnSpPr>
        <p:spPr>
          <a:xfrm>
            <a:off x="8143370" y="4077072"/>
            <a:ext cx="1482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D13D7A4-5F4B-EE88-A6CC-7C27A3B0F4A2}"/>
              </a:ext>
            </a:extLst>
          </p:cNvPr>
          <p:cNvSpPr/>
          <p:nvPr/>
        </p:nvSpPr>
        <p:spPr>
          <a:xfrm>
            <a:off x="5027240" y="4827752"/>
            <a:ext cx="1716832" cy="4734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E7AD8444-1DB3-28D3-54E1-0366C109D556}"/>
              </a:ext>
            </a:extLst>
          </p:cNvPr>
          <p:cNvCxnSpPr>
            <a:cxnSpLocks/>
            <a:endCxn id="65" idx="0"/>
          </p:cNvCxnSpPr>
          <p:nvPr/>
        </p:nvCxnSpPr>
        <p:spPr>
          <a:xfrm rot="10800000" flipV="1">
            <a:off x="5885656" y="3824616"/>
            <a:ext cx="1676106" cy="100313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56F87D2F-14E0-5AC7-8E19-66A72B91C6DF}"/>
              </a:ext>
            </a:extLst>
          </p:cNvPr>
          <p:cNvCxnSpPr>
            <a:cxnSpLocks/>
            <a:stCxn id="37" idx="3"/>
            <a:endCxn id="65" idx="2"/>
          </p:cNvCxnSpPr>
          <p:nvPr/>
        </p:nvCxnSpPr>
        <p:spPr>
          <a:xfrm flipV="1">
            <a:off x="4007768" y="5301208"/>
            <a:ext cx="1877888" cy="65527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FA7A47D9-8766-6461-B1D8-9A31C86DA24F}"/>
              </a:ext>
            </a:extLst>
          </p:cNvPr>
          <p:cNvSpPr/>
          <p:nvPr/>
        </p:nvSpPr>
        <p:spPr>
          <a:xfrm>
            <a:off x="7320136" y="4509120"/>
            <a:ext cx="1676107" cy="4734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Pickle File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55CA7D3-4FDE-09D5-8BD0-177AE43C9FD1}"/>
              </a:ext>
            </a:extLst>
          </p:cNvPr>
          <p:cNvCxnSpPr>
            <a:cxnSpLocks/>
          </p:cNvCxnSpPr>
          <p:nvPr/>
        </p:nvCxnSpPr>
        <p:spPr>
          <a:xfrm>
            <a:off x="8158189" y="4941168"/>
            <a:ext cx="0" cy="750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1774AB3-B2C7-CF05-0356-C5512639DE4B}"/>
              </a:ext>
            </a:extLst>
          </p:cNvPr>
          <p:cNvSpPr/>
          <p:nvPr/>
        </p:nvSpPr>
        <p:spPr>
          <a:xfrm>
            <a:off x="7253809" y="5691848"/>
            <a:ext cx="1716832" cy="4734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Streamlit UI</a:t>
            </a:r>
          </a:p>
        </p:txBody>
      </p:sp>
      <p:sp>
        <p:nvSpPr>
          <p:cNvPr id="94" name="Horizontal Scroll 93">
            <a:extLst>
              <a:ext uri="{FF2B5EF4-FFF2-40B4-BE49-F238E27FC236}">
                <a16:creationId xmlns:a16="http://schemas.microsoft.com/office/drawing/2014/main" id="{6D901683-6D06-46FE-28A5-27F15AFBA45C}"/>
              </a:ext>
            </a:extLst>
          </p:cNvPr>
          <p:cNvSpPr/>
          <p:nvPr/>
        </p:nvSpPr>
        <p:spPr>
          <a:xfrm>
            <a:off x="10453482" y="4221088"/>
            <a:ext cx="1512168" cy="627368"/>
          </a:xfrm>
          <a:prstGeom prst="horizontalScroll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</a:t>
            </a:r>
            <a:endParaRPr lang="en-US" dirty="0"/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07517920-CD9B-F167-EA80-C0E3EF116305}"/>
              </a:ext>
            </a:extLst>
          </p:cNvPr>
          <p:cNvCxnSpPr>
            <a:cxnSpLocks/>
            <a:stCxn id="87" idx="3"/>
            <a:endCxn id="94" idx="1"/>
          </p:cNvCxnSpPr>
          <p:nvPr/>
        </p:nvCxnSpPr>
        <p:spPr>
          <a:xfrm flipV="1">
            <a:off x="8970641" y="4534772"/>
            <a:ext cx="1482841" cy="13938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82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B76F6-6280-52F8-A1C2-263E8747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D76DE-E496-DD2C-F9CD-B8229F506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7408" y="1825624"/>
            <a:ext cx="10945216" cy="457517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000" dirty="0">
                <a:latin typeface="Dubai" panose="020B0503030403030204" pitchFamily="34" charset="-78"/>
                <a:cs typeface="Dubai" panose="020B0503030403030204" pitchFamily="34" charset="-78"/>
              </a:rPr>
              <a:t>EDA – Explored the dataset to understand variable distributions, correlations, and outliers.</a:t>
            </a: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latin typeface="Dubai" panose="020B0503030403030204" pitchFamily="34" charset="-78"/>
                <a:cs typeface="Dubai" panose="020B0503030403030204" pitchFamily="34" charset="-78"/>
              </a:rPr>
              <a:t>Preprocessing – Handled missing values &amp; outliers, encoded categorical variables, feature engineering.</a:t>
            </a: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latin typeface="Dubai" panose="020B0503030403030204" pitchFamily="34" charset="-78"/>
                <a:cs typeface="Dubai" panose="020B0503030403030204" pitchFamily="34" charset="-78"/>
              </a:rPr>
              <a:t>Modelling – Trained multiple ML models for heart disease prediction.</a:t>
            </a: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latin typeface="Dubai" panose="020B0503030403030204" pitchFamily="34" charset="-78"/>
                <a:cs typeface="Dubai" panose="020B0503030403030204" pitchFamily="34" charset="-78"/>
              </a:rPr>
              <a:t>Evaluation – Assessed model performance using accuracy, recall etc.</a:t>
            </a: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latin typeface="Dubai" panose="020B0503030403030204" pitchFamily="34" charset="-78"/>
                <a:cs typeface="Dubai" panose="020B0503030403030204" pitchFamily="34" charset="-78"/>
              </a:rPr>
              <a:t>Comparison – Compared different models to select the best-performing algorithm.</a:t>
            </a: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latin typeface="Dubai" panose="020B0503030403030204" pitchFamily="34" charset="-78"/>
                <a:cs typeface="Dubai" panose="020B0503030403030204" pitchFamily="34" charset="-78"/>
              </a:rPr>
              <a:t>Deployment – Deployed the final model as an interactive Streamlit web application.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7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(Exploratory Data Analysis)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5423D4-24F6-ADF2-EDB2-8A411CDD1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424" y="1828799"/>
            <a:ext cx="9756576" cy="457200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Total Records : 308854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Total Features : 19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Numerical : Height, Weight, BMI, Alcohol Consumption, Fruit Consumption, Green Vegetable Consumption, Fried Potato Consumption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Categorical : General Health, Checkup, Exercise, Heart Disease, Skin Cancer, Other cancer, Depression, Diabetes, Arthritis, Sex, Age Category, Smoking History.</a:t>
            </a:r>
            <a:endParaRPr lang="en-IN" sz="20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latin typeface="Dubai" panose="020B0503030403030204" pitchFamily="34" charset="-78"/>
                <a:cs typeface="Dubai" panose="020B0503030403030204" pitchFamily="34" charset="-78"/>
              </a:rPr>
              <a:t>Target :  Heart Disease</a:t>
            </a:r>
          </a:p>
        </p:txBody>
      </p:sp>
    </p:spTree>
    <p:extLst>
      <p:ext uri="{BB962C8B-B14F-4D97-AF65-F5344CB8AC3E}">
        <p14:creationId xmlns:p14="http://schemas.microsoft.com/office/powerpoint/2010/main" val="26376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04E25-0A03-9272-A9EB-D1172E2A2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443"/>
            <a:ext cx="10058400" cy="1325563"/>
          </a:xfrm>
        </p:spPr>
        <p:txBody>
          <a:bodyPr/>
          <a:lstStyle/>
          <a:p>
            <a:r>
              <a:rPr lang="en-US" dirty="0"/>
              <a:t>EDA 								cont…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6AEED-F1A1-A0EC-5194-D8DFD2375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988840"/>
            <a:ext cx="6246566" cy="4248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057AC8-3DAE-2E55-676A-2CCDAACC5FE5}"/>
              </a:ext>
            </a:extLst>
          </p:cNvPr>
          <p:cNvSpPr txBox="1"/>
          <p:nvPr/>
        </p:nvSpPr>
        <p:spPr>
          <a:xfrm>
            <a:off x="7524800" y="3140968"/>
            <a:ext cx="36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Dubai Medium" panose="020B0503030403030204" pitchFamily="34" charset="-78"/>
                <a:cs typeface="Dubai Medium" panose="020B0503030403030204" pitchFamily="34" charset="-78"/>
              </a:rPr>
              <a:t>Heart Disease Distribution</a:t>
            </a:r>
          </a:p>
          <a:p>
            <a:pPr algn="ctr"/>
            <a:r>
              <a:rPr lang="en-US" sz="2400" dirty="0">
                <a:latin typeface="Dubai Medium" panose="020B0503030403030204" pitchFamily="34" charset="-78"/>
                <a:cs typeface="Dubai Medium" panose="020B0503030403030204" pitchFamily="34" charset="-78"/>
              </a:rPr>
              <a:t>Yes : 8.08%</a:t>
            </a:r>
          </a:p>
          <a:p>
            <a:pPr algn="ctr"/>
            <a:r>
              <a:rPr lang="en-US" sz="2400" dirty="0">
                <a:latin typeface="Dubai Medium" panose="020B0503030403030204" pitchFamily="34" charset="-78"/>
                <a:cs typeface="Dubai Medium" panose="020B0503030403030204" pitchFamily="34" charset="-78"/>
              </a:rPr>
              <a:t>No : 91.92%</a:t>
            </a:r>
          </a:p>
        </p:txBody>
      </p:sp>
    </p:spTree>
    <p:extLst>
      <p:ext uri="{BB962C8B-B14F-4D97-AF65-F5344CB8AC3E}">
        <p14:creationId xmlns:p14="http://schemas.microsoft.com/office/powerpoint/2010/main" val="130590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Medical design presentation (widescreen)</Template>
  <TotalTime>862</TotalTime>
  <Words>928</Words>
  <Application>Microsoft Macintosh PowerPoint</Application>
  <PresentationFormat>Widescreen</PresentationFormat>
  <Paragraphs>162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Apple Symbols</vt:lpstr>
      <vt:lpstr>Arial</vt:lpstr>
      <vt:lpstr>Candara</vt:lpstr>
      <vt:lpstr>Dubai</vt:lpstr>
      <vt:lpstr>Dubai Light</vt:lpstr>
      <vt:lpstr>Dubai Medium</vt:lpstr>
      <vt:lpstr>Franklin Gothic Medium</vt:lpstr>
      <vt:lpstr>Wingdings</vt:lpstr>
      <vt:lpstr>Medical Design 16x9</vt:lpstr>
      <vt:lpstr>Cardiac Disease Risk Prediction</vt:lpstr>
      <vt:lpstr>Contents</vt:lpstr>
      <vt:lpstr>Problem Statement</vt:lpstr>
      <vt:lpstr>Introduction</vt:lpstr>
      <vt:lpstr>Technologies Used</vt:lpstr>
      <vt:lpstr>Work Flow </vt:lpstr>
      <vt:lpstr>Work Flow Cont.</vt:lpstr>
      <vt:lpstr>EDA (Exploratory Data Analysis) </vt:lpstr>
      <vt:lpstr>EDA         cont…</vt:lpstr>
      <vt:lpstr>EDA             cont...</vt:lpstr>
      <vt:lpstr>EDA – Age vs Heart Disease    cont…</vt:lpstr>
      <vt:lpstr>Data Modeling</vt:lpstr>
      <vt:lpstr>Model Performance &amp; Hyperparameters</vt:lpstr>
      <vt:lpstr>Deployment</vt:lpstr>
      <vt:lpstr>Web Application</vt:lpstr>
      <vt:lpstr>Conclusion &amp; 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Vibhav Singh</dc:creator>
  <cp:lastModifiedBy>Utkarsh Jain</cp:lastModifiedBy>
  <cp:revision>57</cp:revision>
  <dcterms:created xsi:type="dcterms:W3CDTF">2025-08-06T12:48:39Z</dcterms:created>
  <dcterms:modified xsi:type="dcterms:W3CDTF">2025-08-08T03:49:13Z</dcterms:modified>
</cp:coreProperties>
</file>